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 ExtraBold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Open Sauce" panose="020B0604020202020204" charset="0"/>
      <p:regular r:id="rId17"/>
    </p:embeddedFont>
    <p:embeddedFont>
      <p:font typeface="Open Sauce Bold" panose="020B0604020202020204" charset="0"/>
      <p:regular r:id="rId18"/>
    </p:embeddedFont>
    <p:embeddedFont>
      <p:font typeface="Open Sauce Bold Italics" panose="020B0604020202020204" charset="0"/>
      <p:regular r:id="rId19"/>
    </p:embeddedFont>
    <p:embeddedFont>
      <p:font typeface="Open Sauce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765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4.sv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jpe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12.pn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5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10" Type="http://schemas.openxmlformats.org/officeDocument/2006/relationships/image" Target="../media/image4.svg"/><Relationship Id="rId4" Type="http://schemas.openxmlformats.org/officeDocument/2006/relationships/image" Target="../media/image62.svg"/><Relationship Id="rId9" Type="http://schemas.openxmlformats.org/officeDocument/2006/relationships/image" Target="../media/image3.png"/><Relationship Id="rId1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8.svg"/><Relationship Id="rId5" Type="http://schemas.openxmlformats.org/officeDocument/2006/relationships/image" Target="../media/image39.svg"/><Relationship Id="rId10" Type="http://schemas.openxmlformats.org/officeDocument/2006/relationships/image" Target="../media/image17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9 August 2024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>
            <a:off x="2167843" y="426884"/>
            <a:ext cx="1449278" cy="1449278"/>
          </a:xfrm>
          <a:custGeom>
            <a:avLst/>
            <a:gdLst/>
            <a:ahLst/>
            <a:cxnLst/>
            <a:rect l="l" t="t" r="r" b="b"/>
            <a:pathLst>
              <a:path w="1449278" h="1449278">
                <a:moveTo>
                  <a:pt x="0" y="0"/>
                </a:moveTo>
                <a:lnTo>
                  <a:pt x="1449278" y="0"/>
                </a:lnTo>
                <a:lnTo>
                  <a:pt x="1449278" y="1449278"/>
                </a:lnTo>
                <a:lnTo>
                  <a:pt x="0" y="1449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5F449A"/>
                </a:solidFill>
                <a:latin typeface="Open Sauce"/>
                <a:ea typeface="Open Sauce"/>
                <a:cs typeface="Open Sauce"/>
                <a:sym typeface="Open Sauce"/>
              </a:rPr>
              <a:t>IT DEVELOPMENTS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2928" y="4069570"/>
            <a:ext cx="11799550" cy="318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CMPG 323</a:t>
            </a:r>
          </a:p>
          <a:p>
            <a:pPr algn="l">
              <a:lnSpc>
                <a:spcPts val="11237"/>
              </a:lnSpc>
            </a:pPr>
            <a:r>
              <a:rPr lang="en-US" sz="11706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2928" y="1991225"/>
            <a:ext cx="2279109" cy="72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NORTH WEST</a:t>
            </a:r>
          </a:p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6596044" y="4621028"/>
            <a:ext cx="47625" cy="4637272"/>
            <a:chOff x="0" y="0"/>
            <a:chExt cx="12543" cy="12213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51" y="1028700"/>
            <a:ext cx="19048322" cy="3086100"/>
            <a:chOff x="0" y="0"/>
            <a:chExt cx="501684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4331" y="4621028"/>
            <a:ext cx="47625" cy="4637272"/>
            <a:chOff x="0" y="0"/>
            <a:chExt cx="12543" cy="12213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829482" y="-475571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-2181378" y="1677582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3291652" y="4720884"/>
            <a:ext cx="1607384" cy="1472766"/>
          </a:xfrm>
          <a:custGeom>
            <a:avLst/>
            <a:gdLst/>
            <a:ahLst/>
            <a:cxnLst/>
            <a:rect l="l" t="t" r="r" b="b"/>
            <a:pathLst>
              <a:path w="1607384" h="1472766">
                <a:moveTo>
                  <a:pt x="0" y="0"/>
                </a:moveTo>
                <a:lnTo>
                  <a:pt x="1607384" y="0"/>
                </a:lnTo>
                <a:lnTo>
                  <a:pt x="1607384" y="1472765"/>
                </a:lnTo>
                <a:lnTo>
                  <a:pt x="0" y="1472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8098190" y="4755661"/>
            <a:ext cx="2091619" cy="1437988"/>
          </a:xfrm>
          <a:custGeom>
            <a:avLst/>
            <a:gdLst/>
            <a:ahLst/>
            <a:cxnLst/>
            <a:rect l="l" t="t" r="r" b="b"/>
            <a:pathLst>
              <a:path w="2091619" h="1437988">
                <a:moveTo>
                  <a:pt x="0" y="0"/>
                </a:moveTo>
                <a:lnTo>
                  <a:pt x="2091620" y="0"/>
                </a:lnTo>
                <a:lnTo>
                  <a:pt x="2091620" y="1437988"/>
                </a:lnTo>
                <a:lnTo>
                  <a:pt x="0" y="1437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>
            <a:off x="13379288" y="4738272"/>
            <a:ext cx="1986868" cy="1472766"/>
          </a:xfrm>
          <a:custGeom>
            <a:avLst/>
            <a:gdLst/>
            <a:ahLst/>
            <a:cxnLst/>
            <a:rect l="l" t="t" r="r" b="b"/>
            <a:pathLst>
              <a:path w="1986868" h="1472766">
                <a:moveTo>
                  <a:pt x="0" y="0"/>
                </a:moveTo>
                <a:lnTo>
                  <a:pt x="1986868" y="0"/>
                </a:lnTo>
                <a:lnTo>
                  <a:pt x="1986868" y="1472766"/>
                </a:lnTo>
                <a:lnTo>
                  <a:pt x="0" y="1472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4375955" y="1327278"/>
            <a:ext cx="95157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DELIVERABLES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5242" y="2867433"/>
            <a:ext cx="6617517" cy="4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Big Three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78224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9937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Profile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06406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Front-End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1344" y="7367151"/>
            <a:ext cx="4468000" cy="92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 professional profile that will be your key to start your search for employment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99842" y="7367151"/>
            <a:ext cx="4468000" cy="124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basis for your project that will handle all computational and storage load that the Web App generates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58656" y="7367151"/>
            <a:ext cx="4468000" cy="124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interface that allows access to the amazing program that your team has created over the semester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29028" y="886744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 AUG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60394" y="886744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27 SEP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6406" y="886744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16 OCT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8475644" y="3720574"/>
            <a:ext cx="8783656" cy="5961190"/>
          </a:xfrm>
          <a:custGeom>
            <a:avLst/>
            <a:gdLst/>
            <a:ahLst/>
            <a:cxnLst/>
            <a:rect l="l" t="t" r="r" b="b"/>
            <a:pathLst>
              <a:path w="8783656" h="5961190">
                <a:moveTo>
                  <a:pt x="0" y="0"/>
                </a:moveTo>
                <a:lnTo>
                  <a:pt x="8783656" y="0"/>
                </a:lnTo>
                <a:lnTo>
                  <a:pt x="8783656" y="5961190"/>
                </a:lnTo>
                <a:lnTo>
                  <a:pt x="0" y="596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26" r="-10326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Freeform 8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Freeform 22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3" name="Freeform 23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4" name="TextBox 24"/>
          <p:cNvSpPr txBox="1"/>
          <p:nvPr/>
        </p:nvSpPr>
        <p:spPr>
          <a:xfrm>
            <a:off x="1903977" y="1596132"/>
            <a:ext cx="5045542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Examination </a:t>
            </a:r>
          </a:p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Plan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26" name="Group 26"/>
          <p:cNvGrpSpPr/>
          <p:nvPr/>
        </p:nvGrpSpPr>
        <p:grpSpPr>
          <a:xfrm>
            <a:off x="8475644" y="3691729"/>
            <a:ext cx="8783656" cy="5990035"/>
            <a:chOff x="0" y="0"/>
            <a:chExt cx="2313391" cy="15776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13391" cy="1577622"/>
            </a:xfrm>
            <a:custGeom>
              <a:avLst/>
              <a:gdLst/>
              <a:ahLst/>
              <a:cxnLst/>
              <a:rect l="l" t="t" r="r" b="b"/>
              <a:pathLst>
                <a:path w="2313391" h="1577622">
                  <a:moveTo>
                    <a:pt x="0" y="0"/>
                  </a:moveTo>
                  <a:lnTo>
                    <a:pt x="2313391" y="0"/>
                  </a:lnTo>
                  <a:lnTo>
                    <a:pt x="2313391" y="1577622"/>
                  </a:lnTo>
                  <a:lnTo>
                    <a:pt x="0" y="1577622"/>
                  </a:lnTo>
                  <a:close/>
                </a:path>
              </a:pathLst>
            </a:custGeom>
            <a:solidFill>
              <a:srgbClr val="5F449A">
                <a:alpha val="21961"/>
              </a:srgbClr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313391" cy="1596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903977" y="4093080"/>
            <a:ext cx="4482343" cy="1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Final assessment will be on the full final project submitted by the group, alongside a live demonstration of its operation.</a:t>
            </a:r>
          </a:p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endParaRPr lang="en-US" sz="1489" spc="145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903977" y="3697104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Full-Stack Web App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03977" y="5783243"/>
            <a:ext cx="4482343" cy="10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All students within a team will need to attend a Teams call where they demonstrate their project and answer questions on their project.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03977" y="5390124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Teams Meeting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3977" y="7432047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Individuals will be assessed on their independant code submissions to the group’s GitHub Repo.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03977" y="7038928"/>
            <a:ext cx="3465904" cy="37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03977" y="8808282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Finally, Alumni from the NWU will be joining on the meeting, as to assess projects from an industry point of view.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03977" y="8415163"/>
            <a:ext cx="3465904" cy="37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Industry 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-5400000">
            <a:off x="1286559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rot="-5400000">
            <a:off x="4906782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rot="-5400000">
            <a:off x="8525761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5400000">
            <a:off x="12144740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Freeform 11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2827215" y="3892481"/>
            <a:ext cx="1850704" cy="2313379"/>
          </a:xfrm>
          <a:custGeom>
            <a:avLst/>
            <a:gdLst/>
            <a:ahLst/>
            <a:cxnLst/>
            <a:rect l="l" t="t" r="r" b="b"/>
            <a:pathLst>
              <a:path w="1850704" h="2313379">
                <a:moveTo>
                  <a:pt x="0" y="0"/>
                </a:moveTo>
                <a:lnTo>
                  <a:pt x="1850703" y="0"/>
                </a:lnTo>
                <a:lnTo>
                  <a:pt x="1850703" y="2313379"/>
                </a:lnTo>
                <a:lnTo>
                  <a:pt x="0" y="2313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6150255" y="4258264"/>
            <a:ext cx="2369756" cy="1581812"/>
          </a:xfrm>
          <a:custGeom>
            <a:avLst/>
            <a:gdLst/>
            <a:ahLst/>
            <a:cxnLst/>
            <a:rect l="l" t="t" r="r" b="b"/>
            <a:pathLst>
              <a:path w="2369756" h="1581812">
                <a:moveTo>
                  <a:pt x="0" y="0"/>
                </a:moveTo>
                <a:lnTo>
                  <a:pt x="2369756" y="0"/>
                </a:lnTo>
                <a:lnTo>
                  <a:pt x="2369756" y="1581812"/>
                </a:lnTo>
                <a:lnTo>
                  <a:pt x="0" y="1581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10008550" y="4075287"/>
            <a:ext cx="1891122" cy="1891122"/>
          </a:xfrm>
          <a:custGeom>
            <a:avLst/>
            <a:gdLst/>
            <a:ahLst/>
            <a:cxnLst/>
            <a:rect l="l" t="t" r="r" b="b"/>
            <a:pathLst>
              <a:path w="1891122" h="1891122">
                <a:moveTo>
                  <a:pt x="0" y="0"/>
                </a:moveTo>
                <a:lnTo>
                  <a:pt x="1891123" y="0"/>
                </a:lnTo>
                <a:lnTo>
                  <a:pt x="1891123" y="1891122"/>
                </a:lnTo>
                <a:lnTo>
                  <a:pt x="0" y="18911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>
            <a:off x="13608946" y="4075287"/>
            <a:ext cx="1928289" cy="1947767"/>
          </a:xfrm>
          <a:custGeom>
            <a:avLst/>
            <a:gdLst/>
            <a:ahLst/>
            <a:cxnLst/>
            <a:rect l="l" t="t" r="r" b="b"/>
            <a:pathLst>
              <a:path w="1928289" h="1947767">
                <a:moveTo>
                  <a:pt x="0" y="0"/>
                </a:moveTo>
                <a:lnTo>
                  <a:pt x="1928289" y="0"/>
                </a:lnTo>
                <a:lnTo>
                  <a:pt x="1928289" y="1947767"/>
                </a:lnTo>
                <a:lnTo>
                  <a:pt x="0" y="19477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2346784" y="701224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Curriculum Vitae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76812" y="7012241"/>
            <a:ext cx="251664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Virtual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88519" y="701224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LinkedIn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Account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16051" y="7217028"/>
            <a:ext cx="27311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80502" y="802407"/>
            <a:ext cx="7845600" cy="8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Deliverable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80502" y="1703285"/>
            <a:ext cx="7845600" cy="8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Profile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3824" y="9735360"/>
            <a:ext cx="7040353" cy="33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1"/>
              </a:lnSpc>
              <a:spcBef>
                <a:spcPct val="0"/>
              </a:spcBef>
            </a:pPr>
            <a:r>
              <a:rPr lang="en-US" sz="2183" spc="7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Marking Scheme will be made available at E.O.W.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27582" y="9197159"/>
            <a:ext cx="2245434" cy="8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169" spc="110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DUE DATE:</a:t>
            </a:r>
          </a:p>
          <a:p>
            <a:pPr marL="0" lvl="0" indent="0" algn="ctr">
              <a:lnSpc>
                <a:spcPts val="3138"/>
              </a:lnSpc>
              <a:spcBef>
                <a:spcPct val="0"/>
              </a:spcBef>
            </a:pPr>
            <a:r>
              <a:rPr lang="en-US" sz="3169" spc="110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2 AUG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3925955" y="8150908"/>
            <a:ext cx="5881300" cy="188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5400" spc="882" dirty="0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ATTENDANCE</a:t>
            </a:r>
          </a:p>
          <a:p>
            <a:pPr marL="0" lvl="0" indent="0" algn="ctr">
              <a:lnSpc>
                <a:spcPts val="7602"/>
              </a:lnSpc>
            </a:pPr>
            <a:r>
              <a:rPr lang="en-US" sz="5400" spc="882" dirty="0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(closed)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41959" y="6036641"/>
            <a:ext cx="2801925" cy="280192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069465" y="799192"/>
            <a:ext cx="1582310" cy="1582310"/>
          </a:xfrm>
          <a:custGeom>
            <a:avLst/>
            <a:gdLst/>
            <a:ahLst/>
            <a:cxnLst/>
            <a:rect l="l" t="t" r="r" b="b"/>
            <a:pathLst>
              <a:path w="1582310" h="1582310">
                <a:moveTo>
                  <a:pt x="0" y="0"/>
                </a:moveTo>
                <a:lnTo>
                  <a:pt x="1582310" y="0"/>
                </a:lnTo>
                <a:lnTo>
                  <a:pt x="1582310" y="1582310"/>
                </a:lnTo>
                <a:lnTo>
                  <a:pt x="0" y="1582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TextBox 19"/>
          <p:cNvSpPr txBox="1"/>
          <p:nvPr/>
        </p:nvSpPr>
        <p:spPr>
          <a:xfrm>
            <a:off x="5376092" y="2476752"/>
            <a:ext cx="2969056" cy="94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 dirty="0">
                <a:solidFill>
                  <a:srgbClr val="5F449A"/>
                </a:solidFill>
                <a:latin typeface="Open Sauce"/>
                <a:ea typeface="Open Sauce"/>
                <a:cs typeface="Open Sauce"/>
                <a:sym typeface="Open Sauce"/>
              </a:rPr>
              <a:t>NORTH WEST</a:t>
            </a:r>
          </a:p>
          <a:p>
            <a:pPr algn="ctr">
              <a:lnSpc>
                <a:spcPts val="3847"/>
              </a:lnSpc>
            </a:pPr>
            <a:r>
              <a:rPr lang="en-US" sz="2748" spc="137" dirty="0">
                <a:solidFill>
                  <a:srgbClr val="5F449A"/>
                </a:solidFill>
                <a:latin typeface="Open Sauce"/>
                <a:ea typeface="Open Sauce"/>
                <a:cs typeface="Open Sauce"/>
                <a:sym typeface="Open Sauce"/>
              </a:rPr>
              <a:t>UNIVERSITY</a:t>
            </a:r>
          </a:p>
        </p:txBody>
      </p:sp>
      <p:grpSp>
        <p:nvGrpSpPr>
          <p:cNvPr id="20" name="Group 20"/>
          <p:cNvGrpSpPr/>
          <p:nvPr/>
        </p:nvGrpSpPr>
        <p:grpSpPr>
          <a:xfrm rot="6137103">
            <a:off x="5959909" y="-350446"/>
            <a:ext cx="19048322" cy="8459580"/>
            <a:chOff x="0" y="0"/>
            <a:chExt cx="5016842" cy="22280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16842" cy="2228037"/>
            </a:xfrm>
            <a:custGeom>
              <a:avLst/>
              <a:gdLst/>
              <a:ahLst/>
              <a:cxnLst/>
              <a:rect l="l" t="t" r="r" b="b"/>
              <a:pathLst>
                <a:path w="5016842" h="2228037">
                  <a:moveTo>
                    <a:pt x="0" y="0"/>
                  </a:moveTo>
                  <a:lnTo>
                    <a:pt x="5016842" y="0"/>
                  </a:lnTo>
                  <a:lnTo>
                    <a:pt x="5016842" y="2228037"/>
                  </a:lnTo>
                  <a:lnTo>
                    <a:pt x="0" y="2228037"/>
                  </a:lnTo>
                  <a:close/>
                </a:path>
              </a:pathLst>
            </a:custGeom>
            <a:solidFill>
              <a:srgbClr val="5F449A">
                <a:alpha val="21961"/>
              </a:srgbClr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016842" cy="2247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796E0FF-6A83-EF58-54D7-FA9930D02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954" y="3600383"/>
            <a:ext cx="4486218" cy="4508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5F44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>
            <a:off x="13457528" y="308610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Module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Contact Information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Objectives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Deliverables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Examination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0737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Deliverable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3223" y="5246241"/>
            <a:ext cx="3755690" cy="4114800"/>
          </a:xfrm>
          <a:custGeom>
            <a:avLst/>
            <a:gdLst/>
            <a:ahLst/>
            <a:cxnLst/>
            <a:rect l="l" t="t" r="r" b="b"/>
            <a:pathLst>
              <a:path w="3755690" h="411480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TextBox 11"/>
          <p:cNvSpPr txBox="1"/>
          <p:nvPr/>
        </p:nvSpPr>
        <p:spPr>
          <a:xfrm>
            <a:off x="1095769" y="838200"/>
            <a:ext cx="5013494" cy="104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3"/>
              </a:lnSpc>
              <a:spcBef>
                <a:spcPct val="0"/>
              </a:spcBef>
            </a:pPr>
            <a:r>
              <a:rPr lang="en-US" sz="5647" spc="55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Module Info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972" y="1984849"/>
            <a:ext cx="4044768" cy="5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Everything you need to know about CMPG 323 in one space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84879" y="281031"/>
            <a:ext cx="4263654" cy="139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Module Code:</a:t>
            </a: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CMPG323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6072" y="281031"/>
            <a:ext cx="4734811" cy="139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Module Name:</a:t>
            </a: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IT Developments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6072" y="1917816"/>
            <a:ext cx="6248626" cy="139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Module Credits:</a:t>
            </a: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16 Credits (160 Hours)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84879" y="1917816"/>
            <a:ext cx="4409053" cy="139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NQF Level:</a:t>
            </a: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84879" y="5868318"/>
            <a:ext cx="6880979" cy="273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 dirty="0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Prerequisites:</a:t>
            </a:r>
            <a:r>
              <a:rPr lang="en-US" sz="3874" spc="379" dirty="0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algn="l">
              <a:lnSpc>
                <a:spcPts val="5347"/>
              </a:lnSpc>
            </a:pPr>
            <a:r>
              <a:rPr lang="en-US" sz="3874" spc="379" dirty="0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CMPG221 &amp; CMPG 311</a:t>
            </a:r>
          </a:p>
          <a:p>
            <a:pPr algn="l">
              <a:lnSpc>
                <a:spcPts val="5347"/>
              </a:lnSpc>
            </a:pPr>
            <a:r>
              <a:rPr lang="en-US" sz="3874" spc="379" dirty="0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or ITRW222 &amp; ITRW311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 dirty="0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[40% Rule]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4879" y="3556501"/>
            <a:ext cx="11292339" cy="206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74" spc="379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Additional Resources/Requirements for successful completion:</a:t>
            </a: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5347"/>
              </a:lnSpc>
              <a:spcBef>
                <a:spcPct val="0"/>
              </a:spcBef>
            </a:pPr>
            <a:r>
              <a:rPr lang="en-US" sz="3874" spc="379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None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3223" y="5246241"/>
            <a:ext cx="3755690" cy="4114800"/>
          </a:xfrm>
          <a:custGeom>
            <a:avLst/>
            <a:gdLst/>
            <a:ahLst/>
            <a:cxnLst/>
            <a:rect l="l" t="t" r="r" b="b"/>
            <a:pathLst>
              <a:path w="3755690" h="411480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TextBox 11"/>
          <p:cNvSpPr txBox="1"/>
          <p:nvPr/>
        </p:nvSpPr>
        <p:spPr>
          <a:xfrm>
            <a:off x="1095769" y="838200"/>
            <a:ext cx="5013494" cy="104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3"/>
              </a:lnSpc>
              <a:spcBef>
                <a:spcPct val="0"/>
              </a:spcBef>
            </a:pPr>
            <a:r>
              <a:rPr lang="en-US" sz="5647" spc="55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Module Info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972" y="1984849"/>
            <a:ext cx="4044768" cy="5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Everything you need to know about CMPG 323 in one space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94705" y="448414"/>
            <a:ext cx="10969646" cy="156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4357" spc="427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Tuesday Physical Class:</a:t>
            </a: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6012"/>
              </a:lnSpc>
              <a:spcBef>
                <a:spcPct val="0"/>
              </a:spcBef>
            </a:pP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Communicated on Efundi w/ times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4705" y="4703991"/>
            <a:ext cx="7737949" cy="232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4357" spc="427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Friday Class:</a:t>
            </a: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marL="0" lvl="0" indent="0" algn="l">
              <a:lnSpc>
                <a:spcPts val="6012"/>
              </a:lnSpc>
              <a:spcBef>
                <a:spcPct val="0"/>
              </a:spcBef>
            </a:pP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 the slot to work on your projects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94705" y="2246605"/>
            <a:ext cx="10969646" cy="22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4357" spc="427">
                <a:solidFill>
                  <a:srgbClr val="5F449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Thursday Virtual Class:</a:t>
            </a: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</a:t>
            </a:r>
          </a:p>
          <a:p>
            <a:pPr algn="l">
              <a:lnSpc>
                <a:spcPts val="6012"/>
              </a:lnSpc>
            </a:pPr>
            <a:r>
              <a:rPr lang="en-US" sz="4357" spc="42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Teams Meeting 9:30 - 10:45</a:t>
            </a:r>
          </a:p>
          <a:p>
            <a:pPr marL="0" lvl="0" indent="0" algn="l">
              <a:lnSpc>
                <a:spcPts val="5081"/>
              </a:lnSpc>
              <a:spcBef>
                <a:spcPct val="0"/>
              </a:spcBef>
            </a:pPr>
            <a:r>
              <a:rPr lang="en-US" sz="3682" spc="360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(Guest Lectures)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769" y="737884"/>
            <a:ext cx="4044768" cy="29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Lecturer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29623" y="7902043"/>
            <a:ext cx="4473739" cy="1356257"/>
            <a:chOff x="0" y="0"/>
            <a:chExt cx="1178269" cy="357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78269" cy="404829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spc="24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Name:</a:t>
              </a:r>
              <a:r>
                <a:rPr lang="en-US" sz="2499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Heiki Pelser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06074" y="3442596"/>
            <a:ext cx="9452303" cy="636748"/>
            <a:chOff x="0" y="0"/>
            <a:chExt cx="2489496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89496" cy="167703"/>
            </a:xfrm>
            <a:custGeom>
              <a:avLst/>
              <a:gdLst/>
              <a:ahLst/>
              <a:cxnLst/>
              <a:rect l="l" t="t" r="r" b="b"/>
              <a:pathLst>
                <a:path w="2489496" h="167703">
                  <a:moveTo>
                    <a:pt x="0" y="0"/>
                  </a:moveTo>
                  <a:lnTo>
                    <a:pt x="2489496" y="0"/>
                  </a:lnTo>
                  <a:lnTo>
                    <a:pt x="2489496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489496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Potchefstroom (Distance &amp; Contact)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6074" y="6114827"/>
            <a:ext cx="9451247" cy="1356257"/>
            <a:chOff x="0" y="0"/>
            <a:chExt cx="2489217" cy="357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217" cy="357204"/>
            </a:xfrm>
            <a:custGeom>
              <a:avLst/>
              <a:gdLst/>
              <a:ahLst/>
              <a:cxnLst/>
              <a:rect l="l" t="t" r="r" b="b"/>
              <a:pathLst>
                <a:path w="2489217" h="357204">
                  <a:moveTo>
                    <a:pt x="0" y="0"/>
                  </a:moveTo>
                  <a:lnTo>
                    <a:pt x="2489217" y="0"/>
                  </a:lnTo>
                  <a:lnTo>
                    <a:pt x="2489217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489217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algn="ctr">
                <a:lnSpc>
                  <a:spcPts val="2759"/>
                </a:lnSpc>
              </a:pPr>
              <a:r>
                <a:rPr lang="en-US" sz="1999" spc="19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Consultation Hours:</a:t>
              </a:r>
              <a:r>
                <a:rPr lang="en-US" sz="1999" spc="19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Monday, Wednesday, Thursday - 12:00 to 16:00</a:t>
              </a:r>
            </a:p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1999" spc="19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or via appointment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06074" y="4327611"/>
            <a:ext cx="9451247" cy="1356257"/>
            <a:chOff x="0" y="0"/>
            <a:chExt cx="2489217" cy="3572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89217" cy="357204"/>
            </a:xfrm>
            <a:custGeom>
              <a:avLst/>
              <a:gdLst/>
              <a:ahLst/>
              <a:cxnLst/>
              <a:rect l="l" t="t" r="r" b="b"/>
              <a:pathLst>
                <a:path w="2489217" h="357204">
                  <a:moveTo>
                    <a:pt x="0" y="0"/>
                  </a:moveTo>
                  <a:lnTo>
                    <a:pt x="2489217" y="0"/>
                  </a:lnTo>
                  <a:lnTo>
                    <a:pt x="2489217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489217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1999" spc="19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Email:</a:t>
              </a:r>
              <a:r>
                <a:rPr lang="en-US" sz="1999" spc="19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heiki.s.office@gmail.com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Freeform 22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3" name="Freeform 23"/>
          <p:cNvSpPr/>
          <p:nvPr/>
        </p:nvSpPr>
        <p:spPr>
          <a:xfrm>
            <a:off x="1929623" y="4079343"/>
            <a:ext cx="4471627" cy="3587662"/>
          </a:xfrm>
          <a:custGeom>
            <a:avLst/>
            <a:gdLst/>
            <a:ahLst/>
            <a:cxnLst/>
            <a:rect l="l" t="t" r="r" b="b"/>
            <a:pathLst>
              <a:path w="4471627" h="3587662">
                <a:moveTo>
                  <a:pt x="0" y="0"/>
                </a:moveTo>
                <a:lnTo>
                  <a:pt x="4471626" y="0"/>
                </a:lnTo>
                <a:lnTo>
                  <a:pt x="4471626" y="3587662"/>
                </a:lnTo>
                <a:lnTo>
                  <a:pt x="0" y="3587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78" t="-44493" r="-3979" b="-60651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4" name="TextBox 24"/>
          <p:cNvSpPr txBox="1"/>
          <p:nvPr/>
        </p:nvSpPr>
        <p:spPr>
          <a:xfrm>
            <a:off x="3285400" y="782826"/>
            <a:ext cx="12123081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Contact Information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907130" y="7902043"/>
            <a:ext cx="9451247" cy="1356257"/>
            <a:chOff x="0" y="0"/>
            <a:chExt cx="2489217" cy="3572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89217" cy="357204"/>
            </a:xfrm>
            <a:custGeom>
              <a:avLst/>
              <a:gdLst/>
              <a:ahLst/>
              <a:cxnLst/>
              <a:rect l="l" t="t" r="r" b="b"/>
              <a:pathLst>
                <a:path w="2489217" h="357204">
                  <a:moveTo>
                    <a:pt x="0" y="0"/>
                  </a:moveTo>
                  <a:lnTo>
                    <a:pt x="2489217" y="0"/>
                  </a:lnTo>
                  <a:lnTo>
                    <a:pt x="2489217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489217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1999" spc="19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Additional Support:</a:t>
              </a:r>
              <a:r>
                <a:rPr lang="en-US" sz="1999" spc="19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Available on Efundi and Class Discord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3602205" y="3581937"/>
            <a:ext cx="11083591" cy="197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CMPG323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5836" y="5292275"/>
            <a:ext cx="8296328" cy="105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A brief overview of what this module contains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2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22" b="-9222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485593" y="2204304"/>
            <a:ext cx="799426" cy="880347"/>
          </a:xfrm>
          <a:custGeom>
            <a:avLst/>
            <a:gdLst/>
            <a:ahLst/>
            <a:cxnLst/>
            <a:rect l="l" t="t" r="r" b="b"/>
            <a:pathLst>
              <a:path w="799426" h="880347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8" name="Freeform 28"/>
          <p:cNvSpPr/>
          <p:nvPr/>
        </p:nvSpPr>
        <p:spPr>
          <a:xfrm>
            <a:off x="8745932" y="5816299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9"/>
                </a:lnTo>
                <a:lnTo>
                  <a:pt x="0" y="1065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9" name="Freeform 29"/>
          <p:cNvSpPr/>
          <p:nvPr/>
        </p:nvSpPr>
        <p:spPr>
          <a:xfrm>
            <a:off x="10265306" y="3992059"/>
            <a:ext cx="1644603" cy="1027877"/>
          </a:xfrm>
          <a:custGeom>
            <a:avLst/>
            <a:gdLst/>
            <a:ahLst/>
            <a:cxnLst/>
            <a:rect l="l" t="t" r="r" b="b"/>
            <a:pathLst>
              <a:path w="1644603" h="1027877">
                <a:moveTo>
                  <a:pt x="0" y="0"/>
                </a:moveTo>
                <a:lnTo>
                  <a:pt x="1644604" y="0"/>
                </a:lnTo>
                <a:lnTo>
                  <a:pt x="1644604" y="1027877"/>
                </a:lnTo>
                <a:lnTo>
                  <a:pt x="0" y="1027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0" name="Freeform 30"/>
          <p:cNvSpPr/>
          <p:nvPr/>
        </p:nvSpPr>
        <p:spPr>
          <a:xfrm>
            <a:off x="6661976" y="7496109"/>
            <a:ext cx="1415742" cy="1415742"/>
          </a:xfrm>
          <a:custGeom>
            <a:avLst/>
            <a:gdLst/>
            <a:ahLst/>
            <a:cxnLst/>
            <a:rect l="l" t="t" r="r" b="b"/>
            <a:pathLst>
              <a:path w="1415742" h="1415742">
                <a:moveTo>
                  <a:pt x="0" y="0"/>
                </a:moveTo>
                <a:lnTo>
                  <a:pt x="1415742" y="0"/>
                </a:lnTo>
                <a:lnTo>
                  <a:pt x="1415742" y="1415742"/>
                </a:lnTo>
                <a:lnTo>
                  <a:pt x="0" y="1415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1" name="TextBox 31"/>
          <p:cNvSpPr txBox="1"/>
          <p:nvPr/>
        </p:nvSpPr>
        <p:spPr>
          <a:xfrm>
            <a:off x="8696024" y="7940925"/>
            <a:ext cx="2739441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Marking Plan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66167" y="6165036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Work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99245" y="4229843"/>
            <a:ext cx="1799108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Dev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98353" y="2354310"/>
            <a:ext cx="2929492" cy="35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64"/>
              </a:lnSpc>
              <a:spcBef>
                <a:spcPct val="0"/>
              </a:spcBef>
            </a:pPr>
            <a:r>
              <a:rPr lang="en-US" sz="2075" spc="203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Cont. Assessment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78433" y="4859913"/>
            <a:ext cx="5488313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Overview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78433" y="5684865"/>
            <a:ext cx="3164368" cy="187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An introduction to the world of IT Industry and the wonderous developments that will form the basis of your future career!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96024" y="8354124"/>
            <a:ext cx="2689533" cy="85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en-US" sz="1674" spc="16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Three Deliverables</a:t>
            </a:r>
          </a:p>
          <a:p>
            <a:pPr algn="l">
              <a:lnSpc>
                <a:spcPts val="2311"/>
              </a:lnSpc>
            </a:pPr>
            <a:r>
              <a:rPr lang="en-US" sz="1674" spc="16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Attendance</a:t>
            </a:r>
          </a:p>
          <a:p>
            <a:pPr algn="l">
              <a:lnSpc>
                <a:spcPts val="2311"/>
              </a:lnSpc>
            </a:pPr>
            <a:r>
              <a:rPr lang="en-US" sz="1674" spc="16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Quizzes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66167" y="6588388"/>
            <a:ext cx="3314053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Grow your team work &amp; communication skills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99245" y="464927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 personal foray into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field of Web Dev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70603" y="2801294"/>
            <a:ext cx="3125322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Practical Development 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of Skills &amp; Knowledge </a:t>
            </a:r>
          </a:p>
        </p:txBody>
      </p:sp>
      <p:grpSp>
        <p:nvGrpSpPr>
          <p:cNvPr id="41" name="Group 41"/>
          <p:cNvGrpSpPr/>
          <p:nvPr/>
        </p:nvGrpSpPr>
        <p:grpSpPr>
          <a:xfrm rot="-1769919">
            <a:off x="-4948101" y="-3852890"/>
            <a:ext cx="19048322" cy="6200381"/>
            <a:chOff x="0" y="0"/>
            <a:chExt cx="5016842" cy="16330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016842" cy="1633022"/>
            </a:xfrm>
            <a:custGeom>
              <a:avLst/>
              <a:gdLst/>
              <a:ahLst/>
              <a:cxnLst/>
              <a:rect l="l" t="t" r="r" b="b"/>
              <a:pathLst>
                <a:path w="5016842" h="1633022">
                  <a:moveTo>
                    <a:pt x="0" y="0"/>
                  </a:moveTo>
                  <a:lnTo>
                    <a:pt x="5016842" y="0"/>
                  </a:lnTo>
                  <a:lnTo>
                    <a:pt x="5016842" y="1633022"/>
                  </a:lnTo>
                  <a:lnTo>
                    <a:pt x="0" y="1633022"/>
                  </a:lnTo>
                  <a:close/>
                </a:path>
              </a:pathLst>
            </a:custGeom>
            <a:solidFill>
              <a:srgbClr val="5F449A">
                <a:alpha val="21961"/>
              </a:srgbClr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5016842" cy="165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3249" y="8461962"/>
            <a:ext cx="19048322" cy="1825038"/>
            <a:chOff x="0" y="0"/>
            <a:chExt cx="5016842" cy="480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480668"/>
            </a:xfrm>
            <a:custGeom>
              <a:avLst/>
              <a:gdLst/>
              <a:ahLst/>
              <a:cxnLst/>
              <a:rect l="l" t="t" r="r" b="b"/>
              <a:pathLst>
                <a:path w="5016842" h="480668">
                  <a:moveTo>
                    <a:pt x="0" y="0"/>
                  </a:moveTo>
                  <a:lnTo>
                    <a:pt x="5016842" y="0"/>
                  </a:lnTo>
                  <a:lnTo>
                    <a:pt x="5016842" y="480668"/>
                  </a:lnTo>
                  <a:lnTo>
                    <a:pt x="0" y="480668"/>
                  </a:ln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499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58711" y="8652462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>
            <a:off x="15758711" y="-2194831"/>
            <a:ext cx="4709693" cy="4709693"/>
          </a:xfrm>
          <a:custGeom>
            <a:avLst/>
            <a:gdLst/>
            <a:ahLst/>
            <a:cxnLst/>
            <a:rect l="l" t="t" r="r" b="b"/>
            <a:pathLst>
              <a:path w="4709693" h="4709693">
                <a:moveTo>
                  <a:pt x="0" y="0"/>
                </a:moveTo>
                <a:lnTo>
                  <a:pt x="4709693" y="0"/>
                </a:lnTo>
                <a:lnTo>
                  <a:pt x="4709693" y="4709693"/>
                </a:lnTo>
                <a:lnTo>
                  <a:pt x="0" y="470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>
            <a:off x="-463173" y="5460299"/>
            <a:ext cx="5589466" cy="5589466"/>
          </a:xfrm>
          <a:custGeom>
            <a:avLst/>
            <a:gdLst/>
            <a:ahLst/>
            <a:cxnLst/>
            <a:rect l="l" t="t" r="r" b="b"/>
            <a:pathLst>
              <a:path w="5589466" h="5589466">
                <a:moveTo>
                  <a:pt x="0" y="0"/>
                </a:moveTo>
                <a:lnTo>
                  <a:pt x="5589466" y="0"/>
                </a:lnTo>
                <a:lnTo>
                  <a:pt x="5589466" y="5589466"/>
                </a:lnTo>
                <a:lnTo>
                  <a:pt x="0" y="5589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>
            <a:off x="400668" y="6355697"/>
            <a:ext cx="3861784" cy="3398370"/>
          </a:xfrm>
          <a:custGeom>
            <a:avLst/>
            <a:gdLst/>
            <a:ahLst/>
            <a:cxnLst/>
            <a:rect l="l" t="t" r="r" b="b"/>
            <a:pathLst>
              <a:path w="3861784" h="3398370">
                <a:moveTo>
                  <a:pt x="0" y="0"/>
                </a:moveTo>
                <a:lnTo>
                  <a:pt x="3861784" y="0"/>
                </a:lnTo>
                <a:lnTo>
                  <a:pt x="3861784" y="3398370"/>
                </a:lnTo>
                <a:lnTo>
                  <a:pt x="0" y="3398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1332254" y="2651280"/>
            <a:ext cx="324101" cy="3241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8503" y="564444"/>
            <a:ext cx="9541516" cy="95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What is this all about?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9292" y="2650298"/>
            <a:ext cx="13467257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apprentices of the Software Development Team that require constant supervision and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78524"/>
            <a:ext cx="5347136" cy="53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3626" spc="1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The Junior Developer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2254" y="3161117"/>
            <a:ext cx="324101" cy="32410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59292" y="3160134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Basic to intermediate proficiency in coding within atleast one programming language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32254" y="3670954"/>
            <a:ext cx="324101" cy="3241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59292" y="3669971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Foundational framework founded in Computer Science or Information Technology knowledge base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32254" y="4180791"/>
            <a:ext cx="324101" cy="3241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59292" y="4179808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Trusted with simple/low-level coding work and various odd jobs as to build experience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32254" y="4690628"/>
            <a:ext cx="324101" cy="32410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759292" y="4689645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As their skills grow they are trusted with more responsibilities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752815" y="6193646"/>
            <a:ext cx="324101" cy="32410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179853" y="6192664"/>
            <a:ext cx="13467257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creation of application programs that reside on remote servers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49261" y="5479349"/>
            <a:ext cx="7319748" cy="53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3626" spc="1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Web Application Development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752815" y="6703483"/>
            <a:ext cx="324101" cy="32410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179853" y="6702501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These programs are delivered to user devices via the internet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752815" y="7213320"/>
            <a:ext cx="324101" cy="32410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179853" y="7212338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download needed, end user can just access it through a web browser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5752815" y="7723157"/>
            <a:ext cx="324101" cy="32410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179853" y="7722175"/>
            <a:ext cx="13178311" cy="29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2"/>
              </a:lnSpc>
              <a:spcBef>
                <a:spcPct val="0"/>
              </a:spcBef>
            </a:pPr>
            <a:r>
              <a:rPr lang="en-US" sz="1798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Web App development has a short dev lifecycle and is led by a small dev team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5F449A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5F449A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1449530"/>
            <a:ext cx="5150121" cy="106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Objectives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2178" y="2394843"/>
            <a:ext cx="4193516" cy="30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My plan for you</a:t>
            </a:r>
          </a:p>
        </p:txBody>
      </p:sp>
      <p:sp>
        <p:nvSpPr>
          <p:cNvPr id="41" name="Freeform 41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2" name="Freeform 4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3" name="Freeform 43"/>
          <p:cNvSpPr/>
          <p:nvPr/>
        </p:nvSpPr>
        <p:spPr>
          <a:xfrm>
            <a:off x="11120189" y="4279191"/>
            <a:ext cx="1582310" cy="1582310"/>
          </a:xfrm>
          <a:custGeom>
            <a:avLst/>
            <a:gdLst/>
            <a:ahLst/>
            <a:cxnLst/>
            <a:rect l="l" t="t" r="r" b="b"/>
            <a:pathLst>
              <a:path w="1582310" h="1582310">
                <a:moveTo>
                  <a:pt x="0" y="0"/>
                </a:moveTo>
                <a:lnTo>
                  <a:pt x="1582310" y="0"/>
                </a:lnTo>
                <a:lnTo>
                  <a:pt x="1582310" y="1582310"/>
                </a:lnTo>
                <a:lnTo>
                  <a:pt x="0" y="15823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4" name="TextBox 44"/>
          <p:cNvSpPr txBox="1"/>
          <p:nvPr/>
        </p:nvSpPr>
        <p:spPr>
          <a:xfrm>
            <a:off x="10426816" y="5857197"/>
            <a:ext cx="2969056" cy="94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North West</a:t>
            </a:r>
          </a:p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University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3645530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Equip you with the neccesay skills that you will apply in your day to day as a IT Industry Professional.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5176641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Aid you in building a portfolio that will be a useful stepping stone into the IT Industry.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6706819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Have intellectual, entertaining, and enriching lecture sessions that will grow your knowledge base.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82178" y="8236998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 pass and obtain that important piece of paper, that’s your key to the IT Professional Landscape.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5F449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 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656</Words>
  <Application>Microsoft Office PowerPoint</Application>
  <PresentationFormat>Custom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Open Sauce Italics</vt:lpstr>
      <vt:lpstr>Montserrat Light</vt:lpstr>
      <vt:lpstr>Open Sauce Bold Italics</vt:lpstr>
      <vt:lpstr>Open Sauce</vt:lpstr>
      <vt:lpstr>Codec Pro ExtraBold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CMPG 323 Session 1 Slides</dc:title>
  <cp:lastModifiedBy>TJAART PELSER</cp:lastModifiedBy>
  <cp:revision>5</cp:revision>
  <dcterms:created xsi:type="dcterms:W3CDTF">2006-08-16T00:00:00Z</dcterms:created>
  <dcterms:modified xsi:type="dcterms:W3CDTF">2024-07-10T07:46:37Z</dcterms:modified>
  <dc:identifier>DAGJ-7dTcO0</dc:identifier>
</cp:coreProperties>
</file>